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5" r:id="rId4"/>
    <p:sldId id="258" r:id="rId5"/>
    <p:sldId id="266" r:id="rId6"/>
    <p:sldId id="259" r:id="rId7"/>
    <p:sldId id="260" r:id="rId8"/>
    <p:sldId id="261" r:id="rId9"/>
    <p:sldId id="267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A3A279-883F-4A99-B696-57834A302772}" type="doc">
      <dgm:prSet loTypeId="urn:microsoft.com/office/officeart/2005/8/layout/vList5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pPr rtl="1"/>
          <a:endParaRPr lang="he-IL"/>
        </a:p>
      </dgm:t>
    </dgm:pt>
    <dgm:pt modelId="{F95794CD-B1E4-4E48-9B0C-7C97B8C35D10}">
      <dgm:prSet phldrT="[Text]" custT="1"/>
      <dgm:spPr/>
      <dgm:t>
        <a:bodyPr/>
        <a:lstStyle/>
        <a:p>
          <a:pPr rtl="1"/>
          <a:r>
            <a:rPr lang="en-GB" sz="4800" dirty="0" smtClean="0"/>
            <a:t>Aron</a:t>
          </a:r>
          <a:endParaRPr lang="he-IL" sz="4800" dirty="0"/>
        </a:p>
      </dgm:t>
    </dgm:pt>
    <dgm:pt modelId="{50388B63-765C-425B-AA32-29D7852EA1E3}" type="parTrans" cxnId="{E03D2903-E4B9-4F8A-B521-4D8248A5119D}">
      <dgm:prSet/>
      <dgm:spPr/>
      <dgm:t>
        <a:bodyPr/>
        <a:lstStyle/>
        <a:p>
          <a:pPr rtl="1"/>
          <a:endParaRPr lang="he-IL" sz="2800"/>
        </a:p>
      </dgm:t>
    </dgm:pt>
    <dgm:pt modelId="{C910D905-32A4-4B0A-9ECD-2AF0824DCBEE}" type="sibTrans" cxnId="{E03D2903-E4B9-4F8A-B521-4D8248A5119D}">
      <dgm:prSet/>
      <dgm:spPr/>
      <dgm:t>
        <a:bodyPr/>
        <a:lstStyle/>
        <a:p>
          <a:pPr rtl="1"/>
          <a:endParaRPr lang="he-IL" sz="2800"/>
        </a:p>
      </dgm:t>
    </dgm:pt>
    <dgm:pt modelId="{0310899F-44F3-43D5-9977-14F745355688}">
      <dgm:prSet phldrT="[Text]" custT="1"/>
      <dgm:spPr/>
      <dgm:t>
        <a:bodyPr/>
        <a:lstStyle/>
        <a:p>
          <a:pPr rtl="0"/>
          <a:r>
            <a:rPr lang="en-GB" sz="2000" dirty="0" smtClean="0"/>
            <a:t>Luchot – brit with G-d</a:t>
          </a:r>
          <a:endParaRPr lang="he-IL" sz="2000" dirty="0"/>
        </a:p>
      </dgm:t>
    </dgm:pt>
    <dgm:pt modelId="{FC2D6F9D-4E98-4B92-A36D-731856F93321}" type="parTrans" cxnId="{9C0C8DB1-BBF4-4DAF-8514-856683D5F38B}">
      <dgm:prSet/>
      <dgm:spPr/>
      <dgm:t>
        <a:bodyPr/>
        <a:lstStyle/>
        <a:p>
          <a:pPr rtl="1"/>
          <a:endParaRPr lang="he-IL" sz="2800"/>
        </a:p>
      </dgm:t>
    </dgm:pt>
    <dgm:pt modelId="{B5CDC6BD-4C74-442D-944F-62ABAC428FC1}" type="sibTrans" cxnId="{9C0C8DB1-BBF4-4DAF-8514-856683D5F38B}">
      <dgm:prSet/>
      <dgm:spPr/>
      <dgm:t>
        <a:bodyPr/>
        <a:lstStyle/>
        <a:p>
          <a:pPr rtl="1"/>
          <a:endParaRPr lang="he-IL" sz="2800"/>
        </a:p>
      </dgm:t>
    </dgm:pt>
    <dgm:pt modelId="{510E4C16-2BDF-43B7-9904-F39BE65F99BE}">
      <dgm:prSet phldrT="[Text]" custT="1"/>
      <dgm:spPr/>
      <dgm:t>
        <a:bodyPr/>
        <a:lstStyle/>
        <a:p>
          <a:pPr rtl="0"/>
          <a:r>
            <a:rPr lang="en-GB" sz="2000" dirty="0" smtClean="0"/>
            <a:t>Kruvim – protect the way to Gan Eden so only those worthy can enter</a:t>
          </a:r>
          <a:endParaRPr lang="he-IL" sz="2000" dirty="0"/>
        </a:p>
      </dgm:t>
    </dgm:pt>
    <dgm:pt modelId="{777864C3-B7AF-4665-8021-1024DC42E73C}" type="parTrans" cxnId="{DDA09118-CE19-44CF-BD58-EA3A07226F9C}">
      <dgm:prSet/>
      <dgm:spPr/>
      <dgm:t>
        <a:bodyPr/>
        <a:lstStyle/>
        <a:p>
          <a:pPr rtl="1"/>
          <a:endParaRPr lang="he-IL" sz="2800"/>
        </a:p>
      </dgm:t>
    </dgm:pt>
    <dgm:pt modelId="{2CAF4373-D13E-47CB-B28F-9F7B15BF34DC}" type="sibTrans" cxnId="{DDA09118-CE19-44CF-BD58-EA3A07226F9C}">
      <dgm:prSet/>
      <dgm:spPr/>
      <dgm:t>
        <a:bodyPr/>
        <a:lstStyle/>
        <a:p>
          <a:pPr rtl="1"/>
          <a:endParaRPr lang="he-IL" sz="2800"/>
        </a:p>
      </dgm:t>
    </dgm:pt>
    <dgm:pt modelId="{33130A8E-AB67-4051-AA1B-572F6B267201}">
      <dgm:prSet phldrT="[Text]" custT="1"/>
      <dgm:spPr/>
      <dgm:t>
        <a:bodyPr/>
        <a:lstStyle/>
        <a:p>
          <a:pPr rtl="1"/>
          <a:r>
            <a:rPr lang="en-GB" sz="4800" dirty="0" smtClean="0"/>
            <a:t>Shulchan</a:t>
          </a:r>
          <a:endParaRPr lang="he-IL" sz="4800" dirty="0"/>
        </a:p>
      </dgm:t>
    </dgm:pt>
    <dgm:pt modelId="{80E9923E-7E43-4B59-A3CB-43585ACB4263}" type="parTrans" cxnId="{5707A0F1-490B-4151-989E-B66CD04685DA}">
      <dgm:prSet/>
      <dgm:spPr/>
      <dgm:t>
        <a:bodyPr/>
        <a:lstStyle/>
        <a:p>
          <a:pPr rtl="1"/>
          <a:endParaRPr lang="he-IL" sz="2800"/>
        </a:p>
      </dgm:t>
    </dgm:pt>
    <dgm:pt modelId="{CDF3A35C-8187-4A7F-95BB-715285D37784}" type="sibTrans" cxnId="{5707A0F1-490B-4151-989E-B66CD04685DA}">
      <dgm:prSet/>
      <dgm:spPr/>
      <dgm:t>
        <a:bodyPr/>
        <a:lstStyle/>
        <a:p>
          <a:pPr rtl="1"/>
          <a:endParaRPr lang="he-IL" sz="2800"/>
        </a:p>
      </dgm:t>
    </dgm:pt>
    <dgm:pt modelId="{79799B64-9B2D-4EE3-8CE1-B57EF1E3BA60}">
      <dgm:prSet phldrT="[Text]" custT="1"/>
      <dgm:spPr/>
      <dgm:t>
        <a:bodyPr/>
        <a:lstStyle/>
        <a:p>
          <a:pPr rtl="0"/>
          <a:r>
            <a:rPr lang="en-GB" sz="2000" dirty="0" smtClean="0"/>
            <a:t>Symbolic of food</a:t>
          </a:r>
          <a:endParaRPr lang="he-IL" sz="2000" dirty="0"/>
        </a:p>
      </dgm:t>
    </dgm:pt>
    <dgm:pt modelId="{53DD485D-976D-43A6-B937-EDEEDF010392}" type="parTrans" cxnId="{93BC8665-0C64-4704-A7AA-1CDA1B748345}">
      <dgm:prSet/>
      <dgm:spPr/>
      <dgm:t>
        <a:bodyPr/>
        <a:lstStyle/>
        <a:p>
          <a:pPr rtl="1"/>
          <a:endParaRPr lang="he-IL" sz="2800"/>
        </a:p>
      </dgm:t>
    </dgm:pt>
    <dgm:pt modelId="{069B622E-FE80-40D3-82C6-679D86E7D9AA}" type="sibTrans" cxnId="{93BC8665-0C64-4704-A7AA-1CDA1B748345}">
      <dgm:prSet/>
      <dgm:spPr/>
      <dgm:t>
        <a:bodyPr/>
        <a:lstStyle/>
        <a:p>
          <a:pPr rtl="1"/>
          <a:endParaRPr lang="he-IL" sz="2800"/>
        </a:p>
      </dgm:t>
    </dgm:pt>
    <dgm:pt modelId="{200D1BFA-87CB-46B0-8686-71BDDBA78A16}">
      <dgm:prSet phldrT="[Text]" custT="1"/>
      <dgm:spPr/>
      <dgm:t>
        <a:bodyPr/>
        <a:lstStyle/>
        <a:p>
          <a:pPr rtl="1"/>
          <a:r>
            <a:rPr lang="en-GB" sz="4800" dirty="0" smtClean="0"/>
            <a:t>Menorah</a:t>
          </a:r>
          <a:endParaRPr lang="he-IL" sz="4800" dirty="0"/>
        </a:p>
      </dgm:t>
    </dgm:pt>
    <dgm:pt modelId="{E839F617-7470-472F-99B0-F514F2E00455}" type="parTrans" cxnId="{2FC89949-E39A-45F6-A705-FB894A1587B5}">
      <dgm:prSet/>
      <dgm:spPr/>
      <dgm:t>
        <a:bodyPr/>
        <a:lstStyle/>
        <a:p>
          <a:pPr rtl="1"/>
          <a:endParaRPr lang="he-IL" sz="2800"/>
        </a:p>
      </dgm:t>
    </dgm:pt>
    <dgm:pt modelId="{11CABDDF-E364-40C5-BFC7-3DB50923415E}" type="sibTrans" cxnId="{2FC89949-E39A-45F6-A705-FB894A1587B5}">
      <dgm:prSet/>
      <dgm:spPr/>
      <dgm:t>
        <a:bodyPr/>
        <a:lstStyle/>
        <a:p>
          <a:pPr rtl="1"/>
          <a:endParaRPr lang="he-IL" sz="2800"/>
        </a:p>
      </dgm:t>
    </dgm:pt>
    <dgm:pt modelId="{884006D5-6A25-4B73-8F9B-FC40D4556CBD}">
      <dgm:prSet phldrT="[Text]" custT="1"/>
      <dgm:spPr/>
      <dgm:t>
        <a:bodyPr/>
        <a:lstStyle/>
        <a:p>
          <a:pPr rtl="0"/>
          <a:r>
            <a:rPr lang="en-GB" sz="2000" dirty="0" smtClean="0"/>
            <a:t>Ability to see and understand G-d. </a:t>
          </a:r>
          <a:endParaRPr lang="he-IL" sz="2000" dirty="0"/>
        </a:p>
      </dgm:t>
    </dgm:pt>
    <dgm:pt modelId="{32F527CD-1753-4529-8335-89EAB5952EDA}" type="parTrans" cxnId="{C5B67624-47A3-4D6E-BC45-F28FE680488A}">
      <dgm:prSet/>
      <dgm:spPr/>
      <dgm:t>
        <a:bodyPr/>
        <a:lstStyle/>
        <a:p>
          <a:pPr rtl="1"/>
          <a:endParaRPr lang="he-IL" sz="2800"/>
        </a:p>
      </dgm:t>
    </dgm:pt>
    <dgm:pt modelId="{60808D4A-867B-40E3-8676-465998A87E2C}" type="sibTrans" cxnId="{C5B67624-47A3-4D6E-BC45-F28FE680488A}">
      <dgm:prSet/>
      <dgm:spPr/>
      <dgm:t>
        <a:bodyPr/>
        <a:lstStyle/>
        <a:p>
          <a:pPr rtl="1"/>
          <a:endParaRPr lang="he-IL" sz="2800"/>
        </a:p>
      </dgm:t>
    </dgm:pt>
    <dgm:pt modelId="{07AFFEE4-FC01-4924-83EB-9D128E0F477D}">
      <dgm:prSet phldrT="[Text]" custT="1"/>
      <dgm:spPr/>
      <dgm:t>
        <a:bodyPr/>
        <a:lstStyle/>
        <a:p>
          <a:pPr rtl="0"/>
          <a:r>
            <a:rPr lang="en-GB" sz="2000" dirty="0" smtClean="0"/>
            <a:t>Kohanim, the teachers of Torah, are the ones who light the menorah.</a:t>
          </a:r>
          <a:endParaRPr lang="he-IL" sz="2000" dirty="0"/>
        </a:p>
      </dgm:t>
    </dgm:pt>
    <dgm:pt modelId="{CB59FF55-CDFA-4C0F-969A-BFCB00F8C429}" type="parTrans" cxnId="{4B5B1B32-E3BB-4BFD-97FD-0AB9200DC5CC}">
      <dgm:prSet/>
      <dgm:spPr/>
      <dgm:t>
        <a:bodyPr/>
        <a:lstStyle/>
        <a:p>
          <a:pPr rtl="1"/>
          <a:endParaRPr lang="he-IL" sz="2800"/>
        </a:p>
      </dgm:t>
    </dgm:pt>
    <dgm:pt modelId="{883BB56A-723B-46C7-B98F-7861CA7251E8}" type="sibTrans" cxnId="{4B5B1B32-E3BB-4BFD-97FD-0AB9200DC5CC}">
      <dgm:prSet/>
      <dgm:spPr/>
      <dgm:t>
        <a:bodyPr/>
        <a:lstStyle/>
        <a:p>
          <a:pPr rtl="1"/>
          <a:endParaRPr lang="he-IL" sz="2800"/>
        </a:p>
      </dgm:t>
    </dgm:pt>
    <dgm:pt modelId="{9282692C-784A-431F-81C7-CD8805DF4A3F}">
      <dgm:prSet phldrT="[Text]" custT="1"/>
      <dgm:spPr/>
      <dgm:t>
        <a:bodyPr/>
        <a:lstStyle/>
        <a:p>
          <a:pPr rtl="0"/>
          <a:r>
            <a:rPr lang="en-GB" sz="2000" dirty="0" smtClean="0"/>
            <a:t>Refinery – turns oil into light, enables people to see. </a:t>
          </a:r>
          <a:endParaRPr lang="he-IL" sz="2000" dirty="0"/>
        </a:p>
      </dgm:t>
    </dgm:pt>
    <dgm:pt modelId="{61AD8EC5-9A26-4406-8420-9E90FE6E902B}" type="parTrans" cxnId="{4997477F-73A7-4604-8408-6DE9996E02DF}">
      <dgm:prSet/>
      <dgm:spPr/>
      <dgm:t>
        <a:bodyPr/>
        <a:lstStyle/>
        <a:p>
          <a:pPr rtl="1"/>
          <a:endParaRPr lang="he-IL" sz="2800"/>
        </a:p>
      </dgm:t>
    </dgm:pt>
    <dgm:pt modelId="{30E5F316-A979-4503-8631-80851A238FBA}" type="sibTrans" cxnId="{4997477F-73A7-4604-8408-6DE9996E02DF}">
      <dgm:prSet/>
      <dgm:spPr/>
      <dgm:t>
        <a:bodyPr/>
        <a:lstStyle/>
        <a:p>
          <a:pPr rtl="1"/>
          <a:endParaRPr lang="he-IL" sz="2800"/>
        </a:p>
      </dgm:t>
    </dgm:pt>
    <dgm:pt modelId="{A08484E7-56E2-4AC2-BDC5-904CD097D7F0}">
      <dgm:prSet custT="1"/>
      <dgm:spPr/>
      <dgm:t>
        <a:bodyPr/>
        <a:lstStyle/>
        <a:p>
          <a:pPr rtl="1"/>
          <a:r>
            <a:rPr lang="en-GB" sz="4800" dirty="0" smtClean="0"/>
            <a:t>Mizbeach Hazahav</a:t>
          </a:r>
          <a:endParaRPr lang="he-IL" sz="4800" dirty="0"/>
        </a:p>
      </dgm:t>
    </dgm:pt>
    <dgm:pt modelId="{1EA4B60F-2AF4-428A-9180-A0B7753ED3EA}" type="parTrans" cxnId="{46F70A4A-CC59-4AAE-878E-0A62CA37D471}">
      <dgm:prSet/>
      <dgm:spPr/>
      <dgm:t>
        <a:bodyPr/>
        <a:lstStyle/>
        <a:p>
          <a:pPr rtl="1"/>
          <a:endParaRPr lang="he-IL" sz="2800"/>
        </a:p>
      </dgm:t>
    </dgm:pt>
    <dgm:pt modelId="{1EDF2058-8F08-4656-9AD9-D0800DD80CE8}" type="sibTrans" cxnId="{46F70A4A-CC59-4AAE-878E-0A62CA37D471}">
      <dgm:prSet/>
      <dgm:spPr/>
      <dgm:t>
        <a:bodyPr/>
        <a:lstStyle/>
        <a:p>
          <a:pPr rtl="1"/>
          <a:endParaRPr lang="he-IL" sz="2800"/>
        </a:p>
      </dgm:t>
    </dgm:pt>
    <dgm:pt modelId="{ACA2439E-CD28-4CA4-82F6-A51E65222456}">
      <dgm:prSet custT="1"/>
      <dgm:spPr/>
      <dgm:t>
        <a:bodyPr/>
        <a:lstStyle/>
        <a:p>
          <a:pPr rtl="0"/>
          <a:r>
            <a:rPr lang="en-GB" sz="2000" dirty="0" smtClean="0"/>
            <a:t>Makes an anan which is a buffer between us and G-d. </a:t>
          </a:r>
          <a:endParaRPr lang="he-IL" sz="2000" dirty="0"/>
        </a:p>
      </dgm:t>
    </dgm:pt>
    <dgm:pt modelId="{87132AF3-FF77-42F2-8BAC-94B9655CAFDD}" type="parTrans" cxnId="{6C5AEEF2-4706-4B33-AC96-BEC45A39A528}">
      <dgm:prSet/>
      <dgm:spPr/>
      <dgm:t>
        <a:bodyPr/>
        <a:lstStyle/>
        <a:p>
          <a:pPr rtl="1"/>
          <a:endParaRPr lang="he-IL" sz="2800"/>
        </a:p>
      </dgm:t>
    </dgm:pt>
    <dgm:pt modelId="{9A489092-E886-478B-92DC-AA3DCE992CDA}" type="sibTrans" cxnId="{6C5AEEF2-4706-4B33-AC96-BEC45A39A528}">
      <dgm:prSet/>
      <dgm:spPr/>
      <dgm:t>
        <a:bodyPr/>
        <a:lstStyle/>
        <a:p>
          <a:pPr rtl="1"/>
          <a:endParaRPr lang="he-IL" sz="2800"/>
        </a:p>
      </dgm:t>
    </dgm:pt>
    <dgm:pt modelId="{ECC153F4-9383-4A4F-B0E4-89BD7C47D412}">
      <dgm:prSet phldrT="[Text]" custT="1"/>
      <dgm:spPr/>
      <dgm:t>
        <a:bodyPr/>
        <a:lstStyle/>
        <a:p>
          <a:pPr rtl="0"/>
          <a:r>
            <a:rPr lang="en-GB" sz="2000" dirty="0" smtClean="0"/>
            <a:t>Switch bread on Shabbat like the ‘man’, reminds us of the ‘man’ experience – the food we have is a gift from G-d</a:t>
          </a:r>
          <a:endParaRPr lang="he-IL" sz="2000" dirty="0"/>
        </a:p>
      </dgm:t>
    </dgm:pt>
    <dgm:pt modelId="{AE92B195-DF1F-4443-B80B-849EEBD464FF}" type="parTrans" cxnId="{16D85AFE-7A95-447A-8FD7-7C25E04B502E}">
      <dgm:prSet/>
      <dgm:spPr/>
      <dgm:t>
        <a:bodyPr/>
        <a:lstStyle/>
        <a:p>
          <a:pPr rtl="1"/>
          <a:endParaRPr lang="he-IL"/>
        </a:p>
      </dgm:t>
    </dgm:pt>
    <dgm:pt modelId="{E4388D9E-79E5-4206-A1F4-F3C8DF966D43}" type="sibTrans" cxnId="{16D85AFE-7A95-447A-8FD7-7C25E04B502E}">
      <dgm:prSet/>
      <dgm:spPr/>
      <dgm:t>
        <a:bodyPr/>
        <a:lstStyle/>
        <a:p>
          <a:pPr rtl="1"/>
          <a:endParaRPr lang="he-IL"/>
        </a:p>
      </dgm:t>
    </dgm:pt>
    <dgm:pt modelId="{33C4D7FA-AB5B-4D54-9168-E83A8F58D01C}" type="pres">
      <dgm:prSet presAssocID="{F9A3A279-883F-4A99-B696-57834A30277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979D0459-0E10-4742-AFD9-C7D0AB89F300}" type="pres">
      <dgm:prSet presAssocID="{F95794CD-B1E4-4E48-9B0C-7C97B8C35D10}" presName="linNode" presStyleCnt="0"/>
      <dgm:spPr/>
    </dgm:pt>
    <dgm:pt modelId="{28089D0A-32D2-4EC8-8FF9-6638E3F8D060}" type="pres">
      <dgm:prSet presAssocID="{F95794CD-B1E4-4E48-9B0C-7C97B8C35D10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E4FFDA2-ABE1-4FF2-8AD5-1BCDC47FC4E9}" type="pres">
      <dgm:prSet presAssocID="{F95794CD-B1E4-4E48-9B0C-7C97B8C35D10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62E5F98-3014-42DE-9FDA-7FCC8570865B}" type="pres">
      <dgm:prSet presAssocID="{C910D905-32A4-4B0A-9ECD-2AF0824DCBEE}" presName="sp" presStyleCnt="0"/>
      <dgm:spPr/>
    </dgm:pt>
    <dgm:pt modelId="{CD057081-1FFE-4113-BB2A-53E307C9B7DC}" type="pres">
      <dgm:prSet presAssocID="{33130A8E-AB67-4051-AA1B-572F6B267201}" presName="linNode" presStyleCnt="0"/>
      <dgm:spPr/>
    </dgm:pt>
    <dgm:pt modelId="{18CB38CF-4C54-42FA-8C44-CD6FE1EA2289}" type="pres">
      <dgm:prSet presAssocID="{33130A8E-AB67-4051-AA1B-572F6B26720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F167169-27BF-44C1-954D-38DB0B50BF17}" type="pres">
      <dgm:prSet presAssocID="{33130A8E-AB67-4051-AA1B-572F6B267201}" presName="descendantText" presStyleLbl="alignAccFollowNode1" presStyleIdx="1" presStyleCnt="4" custScaleY="11637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F7010EE-6EC5-4564-95ED-F257499FB86D}" type="pres">
      <dgm:prSet presAssocID="{CDF3A35C-8187-4A7F-95BB-715285D37784}" presName="sp" presStyleCnt="0"/>
      <dgm:spPr/>
    </dgm:pt>
    <dgm:pt modelId="{50F10C12-4259-4905-AF7C-D68BBB24C30D}" type="pres">
      <dgm:prSet presAssocID="{200D1BFA-87CB-46B0-8686-71BDDBA78A16}" presName="linNode" presStyleCnt="0"/>
      <dgm:spPr/>
    </dgm:pt>
    <dgm:pt modelId="{5498F08F-254D-4A35-8A26-011E537EAB1B}" type="pres">
      <dgm:prSet presAssocID="{200D1BFA-87CB-46B0-8686-71BDDBA78A16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D1030D7-072B-4A5C-992B-5BE08AA790C7}" type="pres">
      <dgm:prSet presAssocID="{200D1BFA-87CB-46B0-8686-71BDDBA78A16}" presName="descendantText" presStyleLbl="alignAccFollowNode1" presStyleIdx="2" presStyleCnt="4" custScaleY="13892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00546C4-F44E-4E0E-9378-A277D311A045}" type="pres">
      <dgm:prSet presAssocID="{11CABDDF-E364-40C5-BFC7-3DB50923415E}" presName="sp" presStyleCnt="0"/>
      <dgm:spPr/>
    </dgm:pt>
    <dgm:pt modelId="{5D67835D-7064-4C1F-967B-D5683B382CCE}" type="pres">
      <dgm:prSet presAssocID="{A08484E7-56E2-4AC2-BDC5-904CD097D7F0}" presName="linNode" presStyleCnt="0"/>
      <dgm:spPr/>
    </dgm:pt>
    <dgm:pt modelId="{00A1D0B9-8D54-40FE-9914-7123DDAA508C}" type="pres">
      <dgm:prSet presAssocID="{A08484E7-56E2-4AC2-BDC5-904CD097D7F0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99AE6CE-5571-46A3-BBD0-2DFB5C484C93}" type="pres">
      <dgm:prSet presAssocID="{A08484E7-56E2-4AC2-BDC5-904CD097D7F0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4E3298F-412F-44E1-8D45-1F7DA506413E}" type="presOf" srcId="{79799B64-9B2D-4EE3-8CE1-B57EF1E3BA60}" destId="{FF167169-27BF-44C1-954D-38DB0B50BF17}" srcOrd="0" destOrd="0" presId="urn:microsoft.com/office/officeart/2005/8/layout/vList5"/>
    <dgm:cxn modelId="{4997477F-73A7-4604-8408-6DE9996E02DF}" srcId="{200D1BFA-87CB-46B0-8686-71BDDBA78A16}" destId="{9282692C-784A-431F-81C7-CD8805DF4A3F}" srcOrd="2" destOrd="0" parTransId="{61AD8EC5-9A26-4406-8420-9E90FE6E902B}" sibTransId="{30E5F316-A979-4503-8631-80851A238FBA}"/>
    <dgm:cxn modelId="{C7DE2993-30BE-40FB-BAF6-FAF0FF0C7616}" type="presOf" srcId="{33130A8E-AB67-4051-AA1B-572F6B267201}" destId="{18CB38CF-4C54-42FA-8C44-CD6FE1EA2289}" srcOrd="0" destOrd="0" presId="urn:microsoft.com/office/officeart/2005/8/layout/vList5"/>
    <dgm:cxn modelId="{E03D2903-E4B9-4F8A-B521-4D8248A5119D}" srcId="{F9A3A279-883F-4A99-B696-57834A302772}" destId="{F95794CD-B1E4-4E48-9B0C-7C97B8C35D10}" srcOrd="0" destOrd="0" parTransId="{50388B63-765C-425B-AA32-29D7852EA1E3}" sibTransId="{C910D905-32A4-4B0A-9ECD-2AF0824DCBEE}"/>
    <dgm:cxn modelId="{46F70A4A-CC59-4AAE-878E-0A62CA37D471}" srcId="{F9A3A279-883F-4A99-B696-57834A302772}" destId="{A08484E7-56E2-4AC2-BDC5-904CD097D7F0}" srcOrd="3" destOrd="0" parTransId="{1EA4B60F-2AF4-428A-9180-A0B7753ED3EA}" sibTransId="{1EDF2058-8F08-4656-9AD9-D0800DD80CE8}"/>
    <dgm:cxn modelId="{93BC8665-0C64-4704-A7AA-1CDA1B748345}" srcId="{33130A8E-AB67-4051-AA1B-572F6B267201}" destId="{79799B64-9B2D-4EE3-8CE1-B57EF1E3BA60}" srcOrd="0" destOrd="0" parTransId="{53DD485D-976D-43A6-B937-EDEEDF010392}" sibTransId="{069B622E-FE80-40D3-82C6-679D86E7D9AA}"/>
    <dgm:cxn modelId="{505BBCEA-620B-43D9-A40C-DBFCFEB50915}" type="presOf" srcId="{F9A3A279-883F-4A99-B696-57834A302772}" destId="{33C4D7FA-AB5B-4D54-9168-E83A8F58D01C}" srcOrd="0" destOrd="0" presId="urn:microsoft.com/office/officeart/2005/8/layout/vList5"/>
    <dgm:cxn modelId="{97E441B4-37D4-4C67-848E-790EAC3B1D03}" type="presOf" srcId="{ACA2439E-CD28-4CA4-82F6-A51E65222456}" destId="{399AE6CE-5571-46A3-BBD0-2DFB5C484C93}" srcOrd="0" destOrd="0" presId="urn:microsoft.com/office/officeart/2005/8/layout/vList5"/>
    <dgm:cxn modelId="{00E62141-132C-4529-9E7D-5AF5F61F4192}" type="presOf" srcId="{F95794CD-B1E4-4E48-9B0C-7C97B8C35D10}" destId="{28089D0A-32D2-4EC8-8FF9-6638E3F8D060}" srcOrd="0" destOrd="0" presId="urn:microsoft.com/office/officeart/2005/8/layout/vList5"/>
    <dgm:cxn modelId="{4B5B1B32-E3BB-4BFD-97FD-0AB9200DC5CC}" srcId="{200D1BFA-87CB-46B0-8686-71BDDBA78A16}" destId="{07AFFEE4-FC01-4924-83EB-9D128E0F477D}" srcOrd="1" destOrd="0" parTransId="{CB59FF55-CDFA-4C0F-969A-BFCB00F8C429}" sibTransId="{883BB56A-723B-46C7-B98F-7861CA7251E8}"/>
    <dgm:cxn modelId="{2FC89949-E39A-45F6-A705-FB894A1587B5}" srcId="{F9A3A279-883F-4A99-B696-57834A302772}" destId="{200D1BFA-87CB-46B0-8686-71BDDBA78A16}" srcOrd="2" destOrd="0" parTransId="{E839F617-7470-472F-99B0-F514F2E00455}" sibTransId="{11CABDDF-E364-40C5-BFC7-3DB50923415E}"/>
    <dgm:cxn modelId="{D1C515AE-D43C-4EFD-997D-082944F81F44}" type="presOf" srcId="{510E4C16-2BDF-43B7-9904-F39BE65F99BE}" destId="{DE4FFDA2-ABE1-4FF2-8AD5-1BCDC47FC4E9}" srcOrd="0" destOrd="1" presId="urn:microsoft.com/office/officeart/2005/8/layout/vList5"/>
    <dgm:cxn modelId="{5B020DFC-EABB-42F5-B5EB-93DD794FF520}" type="presOf" srcId="{200D1BFA-87CB-46B0-8686-71BDDBA78A16}" destId="{5498F08F-254D-4A35-8A26-011E537EAB1B}" srcOrd="0" destOrd="0" presId="urn:microsoft.com/office/officeart/2005/8/layout/vList5"/>
    <dgm:cxn modelId="{C20DE630-AC11-4837-9823-9C38FF3C60AB}" type="presOf" srcId="{9282692C-784A-431F-81C7-CD8805DF4A3F}" destId="{0D1030D7-072B-4A5C-992B-5BE08AA790C7}" srcOrd="0" destOrd="2" presId="urn:microsoft.com/office/officeart/2005/8/layout/vList5"/>
    <dgm:cxn modelId="{DDA09118-CE19-44CF-BD58-EA3A07226F9C}" srcId="{F95794CD-B1E4-4E48-9B0C-7C97B8C35D10}" destId="{510E4C16-2BDF-43B7-9904-F39BE65F99BE}" srcOrd="1" destOrd="0" parTransId="{777864C3-B7AF-4665-8021-1024DC42E73C}" sibTransId="{2CAF4373-D13E-47CB-B28F-9F7B15BF34DC}"/>
    <dgm:cxn modelId="{C5B67624-47A3-4D6E-BC45-F28FE680488A}" srcId="{200D1BFA-87CB-46B0-8686-71BDDBA78A16}" destId="{884006D5-6A25-4B73-8F9B-FC40D4556CBD}" srcOrd="0" destOrd="0" parTransId="{32F527CD-1753-4529-8335-89EAB5952EDA}" sibTransId="{60808D4A-867B-40E3-8676-465998A87E2C}"/>
    <dgm:cxn modelId="{5707A0F1-490B-4151-989E-B66CD04685DA}" srcId="{F9A3A279-883F-4A99-B696-57834A302772}" destId="{33130A8E-AB67-4051-AA1B-572F6B267201}" srcOrd="1" destOrd="0" parTransId="{80E9923E-7E43-4B59-A3CB-43585ACB4263}" sibTransId="{CDF3A35C-8187-4A7F-95BB-715285D37784}"/>
    <dgm:cxn modelId="{9C0C8DB1-BBF4-4DAF-8514-856683D5F38B}" srcId="{F95794CD-B1E4-4E48-9B0C-7C97B8C35D10}" destId="{0310899F-44F3-43D5-9977-14F745355688}" srcOrd="0" destOrd="0" parTransId="{FC2D6F9D-4E98-4B92-A36D-731856F93321}" sibTransId="{B5CDC6BD-4C74-442D-944F-62ABAC428FC1}"/>
    <dgm:cxn modelId="{9D5514FE-D816-4BF4-B602-604F85AB0426}" type="presOf" srcId="{ECC153F4-9383-4A4F-B0E4-89BD7C47D412}" destId="{FF167169-27BF-44C1-954D-38DB0B50BF17}" srcOrd="0" destOrd="1" presId="urn:microsoft.com/office/officeart/2005/8/layout/vList5"/>
    <dgm:cxn modelId="{95149540-55D0-4FA8-B782-59C534413075}" type="presOf" srcId="{A08484E7-56E2-4AC2-BDC5-904CD097D7F0}" destId="{00A1D0B9-8D54-40FE-9914-7123DDAA508C}" srcOrd="0" destOrd="0" presId="urn:microsoft.com/office/officeart/2005/8/layout/vList5"/>
    <dgm:cxn modelId="{9650BCA9-539F-45E7-8274-7736DAF17013}" type="presOf" srcId="{0310899F-44F3-43D5-9977-14F745355688}" destId="{DE4FFDA2-ABE1-4FF2-8AD5-1BCDC47FC4E9}" srcOrd="0" destOrd="0" presId="urn:microsoft.com/office/officeart/2005/8/layout/vList5"/>
    <dgm:cxn modelId="{16D85AFE-7A95-447A-8FD7-7C25E04B502E}" srcId="{33130A8E-AB67-4051-AA1B-572F6B267201}" destId="{ECC153F4-9383-4A4F-B0E4-89BD7C47D412}" srcOrd="1" destOrd="0" parTransId="{AE92B195-DF1F-4443-B80B-849EEBD464FF}" sibTransId="{E4388D9E-79E5-4206-A1F4-F3C8DF966D43}"/>
    <dgm:cxn modelId="{48ACB46D-9116-4BE1-A59B-3F676F4136F4}" type="presOf" srcId="{07AFFEE4-FC01-4924-83EB-9D128E0F477D}" destId="{0D1030D7-072B-4A5C-992B-5BE08AA790C7}" srcOrd="0" destOrd="1" presId="urn:microsoft.com/office/officeart/2005/8/layout/vList5"/>
    <dgm:cxn modelId="{6C5AEEF2-4706-4B33-AC96-BEC45A39A528}" srcId="{A08484E7-56E2-4AC2-BDC5-904CD097D7F0}" destId="{ACA2439E-CD28-4CA4-82F6-A51E65222456}" srcOrd="0" destOrd="0" parTransId="{87132AF3-FF77-42F2-8BAC-94B9655CAFDD}" sibTransId="{9A489092-E886-478B-92DC-AA3DCE992CDA}"/>
    <dgm:cxn modelId="{43953D0E-B306-41AC-AAC1-C00FA4DB78F6}" type="presOf" srcId="{884006D5-6A25-4B73-8F9B-FC40D4556CBD}" destId="{0D1030D7-072B-4A5C-992B-5BE08AA790C7}" srcOrd="0" destOrd="0" presId="urn:microsoft.com/office/officeart/2005/8/layout/vList5"/>
    <dgm:cxn modelId="{504666DC-03CD-4381-A4F0-88C79308E3BD}" type="presParOf" srcId="{33C4D7FA-AB5B-4D54-9168-E83A8F58D01C}" destId="{979D0459-0E10-4742-AFD9-C7D0AB89F300}" srcOrd="0" destOrd="0" presId="urn:microsoft.com/office/officeart/2005/8/layout/vList5"/>
    <dgm:cxn modelId="{69AB8E36-F76B-4391-B136-D4F8BB04693E}" type="presParOf" srcId="{979D0459-0E10-4742-AFD9-C7D0AB89F300}" destId="{28089D0A-32D2-4EC8-8FF9-6638E3F8D060}" srcOrd="0" destOrd="0" presId="urn:microsoft.com/office/officeart/2005/8/layout/vList5"/>
    <dgm:cxn modelId="{93E00B99-A834-47D4-9591-792904A5FBA7}" type="presParOf" srcId="{979D0459-0E10-4742-AFD9-C7D0AB89F300}" destId="{DE4FFDA2-ABE1-4FF2-8AD5-1BCDC47FC4E9}" srcOrd="1" destOrd="0" presId="urn:microsoft.com/office/officeart/2005/8/layout/vList5"/>
    <dgm:cxn modelId="{51C63597-BEF9-419E-8FB3-74095DFD2A45}" type="presParOf" srcId="{33C4D7FA-AB5B-4D54-9168-E83A8F58D01C}" destId="{D62E5F98-3014-42DE-9FDA-7FCC8570865B}" srcOrd="1" destOrd="0" presId="urn:microsoft.com/office/officeart/2005/8/layout/vList5"/>
    <dgm:cxn modelId="{B5CC7165-E5B1-4B4D-91D5-E1ADEF4ED842}" type="presParOf" srcId="{33C4D7FA-AB5B-4D54-9168-E83A8F58D01C}" destId="{CD057081-1FFE-4113-BB2A-53E307C9B7DC}" srcOrd="2" destOrd="0" presId="urn:microsoft.com/office/officeart/2005/8/layout/vList5"/>
    <dgm:cxn modelId="{696AEE95-B78C-467A-B922-9DF55E65EFDD}" type="presParOf" srcId="{CD057081-1FFE-4113-BB2A-53E307C9B7DC}" destId="{18CB38CF-4C54-42FA-8C44-CD6FE1EA2289}" srcOrd="0" destOrd="0" presId="urn:microsoft.com/office/officeart/2005/8/layout/vList5"/>
    <dgm:cxn modelId="{CADE627A-5024-4692-B955-3A3ADCCDDF87}" type="presParOf" srcId="{CD057081-1FFE-4113-BB2A-53E307C9B7DC}" destId="{FF167169-27BF-44C1-954D-38DB0B50BF17}" srcOrd="1" destOrd="0" presId="urn:microsoft.com/office/officeart/2005/8/layout/vList5"/>
    <dgm:cxn modelId="{A107E393-B764-45D0-A07F-2144AF927142}" type="presParOf" srcId="{33C4D7FA-AB5B-4D54-9168-E83A8F58D01C}" destId="{EF7010EE-6EC5-4564-95ED-F257499FB86D}" srcOrd="3" destOrd="0" presId="urn:microsoft.com/office/officeart/2005/8/layout/vList5"/>
    <dgm:cxn modelId="{1DE8D767-A94F-40B7-85FD-7B6967FF7752}" type="presParOf" srcId="{33C4D7FA-AB5B-4D54-9168-E83A8F58D01C}" destId="{50F10C12-4259-4905-AF7C-D68BBB24C30D}" srcOrd="4" destOrd="0" presId="urn:microsoft.com/office/officeart/2005/8/layout/vList5"/>
    <dgm:cxn modelId="{46473ECB-BE44-4757-ACF5-6D4389B08141}" type="presParOf" srcId="{50F10C12-4259-4905-AF7C-D68BBB24C30D}" destId="{5498F08F-254D-4A35-8A26-011E537EAB1B}" srcOrd="0" destOrd="0" presId="urn:microsoft.com/office/officeart/2005/8/layout/vList5"/>
    <dgm:cxn modelId="{A119C5F4-EC7D-48AF-9A28-A089EC20A0A7}" type="presParOf" srcId="{50F10C12-4259-4905-AF7C-D68BBB24C30D}" destId="{0D1030D7-072B-4A5C-992B-5BE08AA790C7}" srcOrd="1" destOrd="0" presId="urn:microsoft.com/office/officeart/2005/8/layout/vList5"/>
    <dgm:cxn modelId="{600D029F-14AA-4482-BF62-9BAE1BFCE663}" type="presParOf" srcId="{33C4D7FA-AB5B-4D54-9168-E83A8F58D01C}" destId="{D00546C4-F44E-4E0E-9378-A277D311A045}" srcOrd="5" destOrd="0" presId="urn:microsoft.com/office/officeart/2005/8/layout/vList5"/>
    <dgm:cxn modelId="{F2D05F37-B017-47A4-B5E8-E8192C6AB50A}" type="presParOf" srcId="{33C4D7FA-AB5B-4D54-9168-E83A8F58D01C}" destId="{5D67835D-7064-4C1F-967B-D5683B382CCE}" srcOrd="6" destOrd="0" presId="urn:microsoft.com/office/officeart/2005/8/layout/vList5"/>
    <dgm:cxn modelId="{E9C4F1FD-ADB9-46EC-AC8D-BC7C93EEEDEA}" type="presParOf" srcId="{5D67835D-7064-4C1F-967B-D5683B382CCE}" destId="{00A1D0B9-8D54-40FE-9914-7123DDAA508C}" srcOrd="0" destOrd="0" presId="urn:microsoft.com/office/officeart/2005/8/layout/vList5"/>
    <dgm:cxn modelId="{E7B6B69F-61D9-46E8-A407-D8263330B2C7}" type="presParOf" srcId="{5D67835D-7064-4C1F-967B-D5683B382CCE}" destId="{399AE6CE-5571-46A3-BBD0-2DFB5C484C9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4FFDA2-ABE1-4FF2-8AD5-1BCDC47FC4E9}">
      <dsp:nvSpPr>
        <dsp:cNvPr id="0" name=""/>
        <dsp:cNvSpPr/>
      </dsp:nvSpPr>
      <dsp:spPr>
        <a:xfrm rot="5400000">
          <a:off x="5533283" y="-2190895"/>
          <a:ext cx="1058376" cy="5705856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Luchot – brit with G-d</a:t>
          </a:r>
          <a:endParaRPr lang="he-I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Kruvim – protect the way to Gan Eden so only those worthy can enter</a:t>
          </a:r>
          <a:endParaRPr lang="he-IL" sz="2000" kern="1200" dirty="0"/>
        </a:p>
      </dsp:txBody>
      <dsp:txXfrm rot="-5400000">
        <a:off x="3209543" y="184511"/>
        <a:ext cx="5654190" cy="955044"/>
      </dsp:txXfrm>
    </dsp:sp>
    <dsp:sp modelId="{28089D0A-32D2-4EC8-8FF9-6638E3F8D060}">
      <dsp:nvSpPr>
        <dsp:cNvPr id="0" name=""/>
        <dsp:cNvSpPr/>
      </dsp:nvSpPr>
      <dsp:spPr>
        <a:xfrm>
          <a:off x="0" y="546"/>
          <a:ext cx="3209544" cy="132297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800" kern="1200" dirty="0" smtClean="0"/>
            <a:t>Aron</a:t>
          </a:r>
          <a:endParaRPr lang="he-IL" sz="4800" kern="1200" dirty="0"/>
        </a:p>
      </dsp:txBody>
      <dsp:txXfrm>
        <a:off x="64582" y="65128"/>
        <a:ext cx="3080380" cy="1193806"/>
      </dsp:txXfrm>
    </dsp:sp>
    <dsp:sp modelId="{FF167169-27BF-44C1-954D-38DB0B50BF17}">
      <dsp:nvSpPr>
        <dsp:cNvPr id="0" name=""/>
        <dsp:cNvSpPr/>
      </dsp:nvSpPr>
      <dsp:spPr>
        <a:xfrm rot="5400000">
          <a:off x="5446623" y="-801776"/>
          <a:ext cx="1231696" cy="5705856"/>
        </a:xfrm>
        <a:prstGeom prst="round2SameRect">
          <a:avLst/>
        </a:prstGeom>
        <a:solidFill>
          <a:schemeClr val="accent3">
            <a:tint val="40000"/>
            <a:alpha val="90000"/>
            <a:hueOff val="3572283"/>
            <a:satOff val="-4598"/>
            <a:lumOff val="-358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3572283"/>
              <a:satOff val="-4598"/>
              <a:lumOff val="-35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Symbolic of food</a:t>
          </a:r>
          <a:endParaRPr lang="he-I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Switch bread on Shabbat like the ‘man’, reminds us of the ‘man’ experience – the food we have is a gift from G-d</a:t>
          </a:r>
          <a:endParaRPr lang="he-IL" sz="2000" kern="1200" dirty="0"/>
        </a:p>
      </dsp:txBody>
      <dsp:txXfrm rot="-5400000">
        <a:off x="3209543" y="1495430"/>
        <a:ext cx="5645730" cy="1111444"/>
      </dsp:txXfrm>
    </dsp:sp>
    <dsp:sp modelId="{18CB38CF-4C54-42FA-8C44-CD6FE1EA2289}">
      <dsp:nvSpPr>
        <dsp:cNvPr id="0" name=""/>
        <dsp:cNvSpPr/>
      </dsp:nvSpPr>
      <dsp:spPr>
        <a:xfrm>
          <a:off x="0" y="1389665"/>
          <a:ext cx="3209544" cy="1322970"/>
        </a:xfrm>
        <a:prstGeom prst="round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800" kern="1200" dirty="0" smtClean="0"/>
            <a:t>Shulchan</a:t>
          </a:r>
          <a:endParaRPr lang="he-IL" sz="4800" kern="1200" dirty="0"/>
        </a:p>
      </dsp:txBody>
      <dsp:txXfrm>
        <a:off x="64582" y="1454247"/>
        <a:ext cx="3080380" cy="1193806"/>
      </dsp:txXfrm>
    </dsp:sp>
    <dsp:sp modelId="{0D1030D7-072B-4A5C-992B-5BE08AA790C7}">
      <dsp:nvSpPr>
        <dsp:cNvPr id="0" name=""/>
        <dsp:cNvSpPr/>
      </dsp:nvSpPr>
      <dsp:spPr>
        <a:xfrm rot="5400000">
          <a:off x="5321376" y="663817"/>
          <a:ext cx="1470349" cy="5700283"/>
        </a:xfrm>
        <a:prstGeom prst="round2SameRect">
          <a:avLst/>
        </a:prstGeom>
        <a:solidFill>
          <a:schemeClr val="accent3">
            <a:tint val="40000"/>
            <a:alpha val="90000"/>
            <a:hueOff val="7144567"/>
            <a:satOff val="-9195"/>
            <a:lumOff val="-71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7144567"/>
              <a:satOff val="-9195"/>
              <a:lumOff val="-7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Ability to see and understand G-d. </a:t>
          </a:r>
          <a:endParaRPr lang="he-I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Kohanim, the teachers of Torah, are the ones who light the menorah.</a:t>
          </a:r>
          <a:endParaRPr lang="he-IL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Refinery – turns oil into light, enables people to see. </a:t>
          </a:r>
          <a:endParaRPr lang="he-IL" sz="2000" kern="1200" dirty="0"/>
        </a:p>
      </dsp:txBody>
      <dsp:txXfrm rot="-5400000">
        <a:off x="3206410" y="2850561"/>
        <a:ext cx="5628506" cy="1326795"/>
      </dsp:txXfrm>
    </dsp:sp>
    <dsp:sp modelId="{5498F08F-254D-4A35-8A26-011E537EAB1B}">
      <dsp:nvSpPr>
        <dsp:cNvPr id="0" name=""/>
        <dsp:cNvSpPr/>
      </dsp:nvSpPr>
      <dsp:spPr>
        <a:xfrm>
          <a:off x="0" y="2852474"/>
          <a:ext cx="3206409" cy="1322970"/>
        </a:xfrm>
        <a:prstGeom prst="round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800" kern="1200" dirty="0" smtClean="0"/>
            <a:t>Menorah</a:t>
          </a:r>
          <a:endParaRPr lang="he-IL" sz="4800" kern="1200" dirty="0"/>
        </a:p>
      </dsp:txBody>
      <dsp:txXfrm>
        <a:off x="64582" y="2917056"/>
        <a:ext cx="3077245" cy="1193806"/>
      </dsp:txXfrm>
    </dsp:sp>
    <dsp:sp modelId="{399AE6CE-5571-46A3-BBD0-2DFB5C484C93}">
      <dsp:nvSpPr>
        <dsp:cNvPr id="0" name=""/>
        <dsp:cNvSpPr/>
      </dsp:nvSpPr>
      <dsp:spPr>
        <a:xfrm rot="5400000">
          <a:off x="5533283" y="2123839"/>
          <a:ext cx="1058376" cy="5705856"/>
        </a:xfrm>
        <a:prstGeom prst="round2SameRect">
          <a:avLst/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Makes an anan which is a buffer between us and G-d. </a:t>
          </a:r>
          <a:endParaRPr lang="he-IL" sz="2000" kern="1200" dirty="0"/>
        </a:p>
      </dsp:txBody>
      <dsp:txXfrm rot="-5400000">
        <a:off x="3209543" y="4499245"/>
        <a:ext cx="5654190" cy="955044"/>
      </dsp:txXfrm>
    </dsp:sp>
    <dsp:sp modelId="{00A1D0B9-8D54-40FE-9914-7123DDAA508C}">
      <dsp:nvSpPr>
        <dsp:cNvPr id="0" name=""/>
        <dsp:cNvSpPr/>
      </dsp:nvSpPr>
      <dsp:spPr>
        <a:xfrm>
          <a:off x="0" y="4315282"/>
          <a:ext cx="3209544" cy="1322970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800" kern="1200" dirty="0" smtClean="0"/>
            <a:t>Mizbeach Hazahav</a:t>
          </a:r>
          <a:endParaRPr lang="he-IL" sz="4800" kern="1200" dirty="0"/>
        </a:p>
      </dsp:txBody>
      <dsp:txXfrm>
        <a:off x="64582" y="4379864"/>
        <a:ext cx="3080380" cy="1193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DA4CFFF-1A92-44C1-A42D-1E197C7EFD4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F3C9ACD-6B45-4FC5-9E07-74A062D419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652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e-IL" sz="13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ספר מלכים</a:t>
            </a:r>
            <a:endParaRPr lang="he-IL" sz="13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The </a:t>
            </a:r>
            <a:r>
              <a:rPr lang="en-GB" sz="4800" dirty="0" smtClean="0"/>
              <a:t>Split</a:t>
            </a:r>
          </a:p>
          <a:p>
            <a:r>
              <a:rPr lang="en-GB" sz="4800" dirty="0" smtClean="0"/>
              <a:t>-What went wrong? </a:t>
            </a:r>
            <a:endParaRPr lang="he-IL" sz="4800" dirty="0"/>
          </a:p>
        </p:txBody>
      </p:sp>
      <p:sp>
        <p:nvSpPr>
          <p:cNvPr id="4" name="TextBox 1"/>
          <p:cNvSpPr txBox="1"/>
          <p:nvPr/>
        </p:nvSpPr>
        <p:spPr>
          <a:xfrm>
            <a:off x="899592" y="59830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9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ב פרק יא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1447800"/>
            <a:ext cx="5105400" cy="53340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וַיְחַזֵּק אֶת-הַמְּצוּרוֹת וַיִּתֵּן בָּהֶם נְגִידִים וְאֹצְרוֹת מַאֲכָל וְשֶׁמֶן וָיָיִן.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וּבְכָל-עִיר וָעִיר צִנּוֹת וּרְמָחִים וַיְחַזְּקֵם לְהַרְבֵּה מְאֹד וַיְהִי-לוֹ יְהוּדָה וּבִנְיָמִן.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וְהַכֹּהֲנִים וְהַלְוִיִּם אֲשֶׁר בְּכָל-יִשְׂרָאֵל הִתְיַצְּבוּ עָלָיו מִכָּל-גְּבוּלָם.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כִּי-עָזְבוּ הַלְוִיִּם אֶת-מִגְרְשֵׁיהֶם וַאֲחֻזָּתָם וַיֵּלְכוּ לִיהוּדָה וְלִירוּשָׁלִָם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כִּי-הִזְנִיחָם יָרָבְעָם וּבָנָיו מִכַּהֵן לַיהוָה. </a:t>
            </a:r>
            <a:endParaRPr lang="he-IL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 smtClean="0">
                <a:solidFill>
                  <a:schemeClr val="accent5"/>
                </a:solidFill>
                <a:cs typeface="David" pitchFamily="34" charset="-79"/>
              </a:rPr>
              <a:t>וַיַּעֲמֶד-לוֹ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כֹּהֲנִים לַבָּמוֹת וְלַשְּׂעִירִים וְלָעֲגָלִים אֲשֶׁר עָשָׂה. </a:t>
            </a:r>
            <a:endParaRPr lang="he-IL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וְאַחֲרֵיהֶם מִכֹּל שִׁבְטֵי יִשְׂרָאֵל הַנֹּתְנִים אֶת-לְבָבָם לְבַקֵּשׁ אֶת-יְהוָה אֱלֹהֵי יִשְׂרָאֵל בָּאוּ יְרוּשָׁלִַם לִזְבּוֹחַ לַיהוָה אֱלֹהֵי אֲבוֹתֵיהֶם.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וַיְחַזְּקוּ אֶת-מַלְכוּת יְהוּדָה וַיְאַמְּצוּ אֶת-רְחַבְעָם בֶּן-שְׁלֹמֹה לְשָׁנִים שָׁלוֹשׁ כִּי הָלְכוּ בְּדֶרֶךְ דָּוִיד וּשְׁלֹמֹה לְשָׁנִים שָׁלוֹשׁ. </a:t>
            </a:r>
            <a:endParaRPr lang="he-IL" dirty="0" smtClean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905000"/>
            <a:ext cx="4038600" cy="838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46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Yeravam abandons the Kohanim and Leviim. 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2895600"/>
            <a:ext cx="4038600" cy="3810000"/>
          </a:xfrm>
          <a:prstGeom prst="rightArrowCallout">
            <a:avLst>
              <a:gd name="adj1" fmla="val 25000"/>
              <a:gd name="adj2" fmla="val 25000"/>
              <a:gd name="adj3" fmla="val 9762"/>
              <a:gd name="adj4" fmla="val 8558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He gives the avoda back to the firstborn and makes agalim – back to pre-chet ha’egel.</a:t>
            </a:r>
          </a:p>
          <a:p>
            <a:pPr algn="ctr"/>
            <a:r>
              <a:rPr lang="en-GB" sz="2000" dirty="0" smtClean="0"/>
              <a:t>He is decentralising the service of G-d.</a:t>
            </a:r>
          </a:p>
          <a:p>
            <a:pPr algn="ctr"/>
            <a:r>
              <a:rPr lang="en-GB" sz="2000" dirty="0" smtClean="0"/>
              <a:t>He places the agalim in Bet El and Dan and calls them kruvim to say the Shechina is everywhere in the country and so He can be served anywhere.</a:t>
            </a:r>
          </a:p>
          <a:p>
            <a:pPr algn="ctr"/>
            <a:r>
              <a:rPr lang="en-GB" sz="2000" dirty="0" smtClean="0"/>
              <a:t>His official policy is that they are frummer than Yehuda.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51052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he-IL" sz="5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פרק יב</a:t>
            </a:r>
            <a:br>
              <a:rPr lang="he-IL" sz="5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5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GB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Motivation </a:t>
            </a:r>
            <a:endParaRPr lang="he-IL" sz="5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371600"/>
            <a:ext cx="5257800" cy="4191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וַיִּבֶן יָרָבְעָם אֶת-שְׁכֶם בְּהַר אֶפְרַיִם וַיֵּשֶׁב בָּהּ וַיֵּצֵא מִשָּׁם וַיִּבֶן אֶת-פְּנוּאֵל.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כו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וַיֹּאמֶר יָרָבְעָם בְּלִבּוֹ עַתָּה תָּשׁוּב הַמַּמְלָכָה לְבֵית דָּוִד.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כז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אִם-יַעֲלֶה הָעָם הַזֶּה לַעֲשׂוֹת זְבָחִים בְּבֵית-יְהוָה בִּירוּשָׁלִַם וְשָׁב לֵב הָעָם הַזֶּה אֶל-אֲדֹנֵיהֶם אֶל-רְחַבְעָם מֶלֶךְ יְהוּדָה וַהֲרָגֻנִי וְשָׁבוּ אֶל-רְחַבְעָם מֶלֶךְ-יְהוּדָה. </a:t>
            </a:r>
            <a:endParaRPr lang="he-IL" sz="20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כח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וַיִּוָּעַץ הַמֶּלֶךְ וַיַּעַשׂ שְׁנֵי עֶגְלֵי זָהָב וַיֹּאמֶר אֲלֵהֶם רַב-לָכֶם מֵעֲלוֹת יְרוּשָׁלִַם הִנֵּה אֱלֹהֶיךָ יִשְׂרָאֵל אֲשֶׁר הֶעֱלוּךָ מֵאֶרֶץ מִצְרָיִם. </a:t>
            </a:r>
            <a:endParaRPr lang="he-IL" sz="20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כט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וַיָּשֶׂם אֶת-הָאֶחָד בְּבֵית-אֵל וְאֶת-הָאֶחָד נָתַן בְּדָן. </a:t>
            </a:r>
            <a:endParaRPr lang="he-IL" sz="20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וַיְהִי הַדָּבָר הַזֶּה לְחַטָּאת וַיֵּלְכוּ הָעָם לִפְנֵי הָאֶחָד עַד-דָּן. </a:t>
            </a:r>
            <a:endParaRPr lang="he-IL" sz="20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לא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וַיַּעַשׂ אֶת-בֵּית בָּמוֹת וַיַּעַשׂ כֹּהֲנִים מִקְצוֹת הָעָם אֲשֶׁר לֹא-הָיוּ מִבְּנֵי לֵוִי. </a:t>
            </a:r>
            <a:endParaRPr lang="he-IL" sz="2000" b="1" dirty="0" smtClean="0">
              <a:solidFill>
                <a:schemeClr val="accent4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447800"/>
            <a:ext cx="3962400" cy="4343400"/>
          </a:xfrm>
          <a:prstGeom prst="rightArrowCallout">
            <a:avLst>
              <a:gd name="adj1" fmla="val 11081"/>
              <a:gd name="adj2" fmla="val 25000"/>
              <a:gd name="adj3" fmla="val 9982"/>
              <a:gd name="adj4" fmla="val 8622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Says to himself – if they keep the Mikdash in Yerushalayim, then he will lose his popularity. He needs an alternative to Yerushalayim. </a:t>
            </a:r>
          </a:p>
          <a:p>
            <a:pPr algn="ctr"/>
            <a:r>
              <a:rPr lang="en-GB" sz="2000" dirty="0" smtClean="0"/>
              <a:t>The official line is that they are frummer than Yehuda.</a:t>
            </a:r>
          </a:p>
          <a:p>
            <a:pPr algn="ctr"/>
            <a:r>
              <a:rPr lang="en-GB" sz="2000" dirty="0" smtClean="0"/>
              <a:t>The navi testifies that Yeravam was acting on personal motivation and not for religious reasons. Therefore the navi compares it to chet ha’egel. </a:t>
            </a:r>
            <a:endParaRPr lang="he-IL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381000" y="5867400"/>
            <a:ext cx="8534400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b="1" dirty="0">
                <a:cs typeface="David" pitchFamily="34" charset="-79"/>
              </a:rPr>
              <a:t>Shlomo meant well but it led to </a:t>
            </a:r>
            <a:r>
              <a:rPr lang="en-GB" sz="2000" b="1" dirty="0" smtClean="0">
                <a:cs typeface="David" pitchFamily="34" charset="-79"/>
              </a:rPr>
              <a:t>Avoda Zara. </a:t>
            </a:r>
          </a:p>
          <a:p>
            <a:pPr algn="ctr"/>
            <a:r>
              <a:rPr lang="en-GB" sz="2000" b="1" dirty="0" smtClean="0">
                <a:cs typeface="David" pitchFamily="34" charset="-79"/>
              </a:rPr>
              <a:t>Yeravam </a:t>
            </a:r>
            <a:r>
              <a:rPr lang="en-GB" sz="2000" b="1" dirty="0">
                <a:cs typeface="David" pitchFamily="34" charset="-79"/>
              </a:rPr>
              <a:t>claims to bring people back but has personal intentions. </a:t>
            </a:r>
            <a:endParaRPr lang="en-US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9437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Melachim Alef Perakim 6 and 7 </a:t>
            </a:r>
            <a:b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What’s new in comparison to the Mishkan?</a:t>
            </a:r>
            <a:endParaRPr lang="he-IL" sz="4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anchor="ctr">
            <a:normAutofit fontScale="85000" lnSpcReduction="10000"/>
          </a:bodyPr>
          <a:lstStyle/>
          <a:p>
            <a:r>
              <a:rPr lang="en-GB" b="1" dirty="0" smtClean="0">
                <a:solidFill>
                  <a:schemeClr val="accent6"/>
                </a:solidFill>
              </a:rPr>
              <a:t>In the Mikdash, there are two sets of kruvim.</a:t>
            </a:r>
          </a:p>
          <a:p>
            <a:r>
              <a:rPr lang="en-GB" b="1" dirty="0" smtClean="0">
                <a:solidFill>
                  <a:schemeClr val="accent5"/>
                </a:solidFill>
              </a:rPr>
              <a:t>The new kruvim stand next to each other, facing forward with their wings spread from wall to wall.</a:t>
            </a:r>
          </a:p>
          <a:p>
            <a:r>
              <a:rPr lang="en-GB" b="1" dirty="0" smtClean="0">
                <a:solidFill>
                  <a:schemeClr val="accent6"/>
                </a:solidFill>
              </a:rPr>
              <a:t>Their feet are on the ground representing stability.</a:t>
            </a:r>
            <a:endParaRPr lang="en-US" b="1" dirty="0">
              <a:solidFill>
                <a:schemeClr val="accent6"/>
              </a:solidFill>
            </a:endParaRPr>
          </a:p>
          <a:p>
            <a:r>
              <a:rPr lang="en-GB" b="1" dirty="0" smtClean="0">
                <a:solidFill>
                  <a:schemeClr val="accent5"/>
                </a:solidFill>
              </a:rPr>
              <a:t>With the Mikdash, we have gone past survival mode and are now looking forward – like the kruvim.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GB" b="1" dirty="0" smtClean="0">
                <a:solidFill>
                  <a:schemeClr val="accent6"/>
                </a:solidFill>
              </a:rPr>
              <a:t>Kruvim </a:t>
            </a:r>
            <a:r>
              <a:rPr lang="en-GB" b="1" dirty="0">
                <a:solidFill>
                  <a:schemeClr val="accent6"/>
                </a:solidFill>
              </a:rPr>
              <a:t>on </a:t>
            </a:r>
            <a:r>
              <a:rPr lang="en-GB" b="1" dirty="0" smtClean="0">
                <a:solidFill>
                  <a:schemeClr val="accent6"/>
                </a:solidFill>
              </a:rPr>
              <a:t>Aron </a:t>
            </a:r>
            <a:r>
              <a:rPr lang="en-GB" b="1" dirty="0">
                <a:solidFill>
                  <a:schemeClr val="accent6"/>
                </a:solidFill>
              </a:rPr>
              <a:t>– </a:t>
            </a:r>
            <a:r>
              <a:rPr lang="he-IL" b="1" dirty="0">
                <a:solidFill>
                  <a:schemeClr val="accent6"/>
                </a:solidFill>
              </a:rPr>
              <a:t>עם לבדד ישכון</a:t>
            </a:r>
            <a:r>
              <a:rPr lang="en-GB" b="1" dirty="0">
                <a:solidFill>
                  <a:schemeClr val="accent6"/>
                </a:solidFill>
              </a:rPr>
              <a:t> – us and </a:t>
            </a:r>
            <a:r>
              <a:rPr lang="en-GB" b="1" dirty="0" smtClean="0">
                <a:solidFill>
                  <a:schemeClr val="accent6"/>
                </a:solidFill>
              </a:rPr>
              <a:t>G-d</a:t>
            </a:r>
            <a:r>
              <a:rPr lang="en-GB" b="1" dirty="0">
                <a:solidFill>
                  <a:schemeClr val="accent6"/>
                </a:solidFill>
              </a:rPr>
              <a:t>. </a:t>
            </a:r>
            <a:endParaRPr lang="en-GB" b="1" dirty="0" smtClean="0">
              <a:solidFill>
                <a:schemeClr val="accent6"/>
              </a:solidFill>
            </a:endParaRPr>
          </a:p>
          <a:p>
            <a:r>
              <a:rPr lang="en-GB" b="1" dirty="0" smtClean="0">
                <a:solidFill>
                  <a:schemeClr val="accent5"/>
                </a:solidFill>
              </a:rPr>
              <a:t>2nd </a:t>
            </a:r>
            <a:r>
              <a:rPr lang="en-GB" b="1" dirty="0">
                <a:solidFill>
                  <a:schemeClr val="accent5"/>
                </a:solidFill>
              </a:rPr>
              <a:t>k</a:t>
            </a:r>
            <a:r>
              <a:rPr lang="en-GB" b="1" dirty="0" smtClean="0">
                <a:solidFill>
                  <a:schemeClr val="accent5"/>
                </a:solidFill>
              </a:rPr>
              <a:t>ruvim </a:t>
            </a:r>
            <a:r>
              <a:rPr lang="en-GB" b="1" dirty="0">
                <a:solidFill>
                  <a:schemeClr val="accent5"/>
                </a:solidFill>
              </a:rPr>
              <a:t>– us and the other nations. </a:t>
            </a:r>
            <a:endParaRPr lang="en-GB" b="1" dirty="0" smtClean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38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Imagery Reflects Ideas</a:t>
            </a:r>
            <a:endParaRPr lang="he-IL" sz="5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41492487"/>
              </p:ext>
            </p:extLst>
          </p:nvPr>
        </p:nvGraphicFramePr>
        <p:xfrm>
          <a:off x="76200" y="1066800"/>
          <a:ext cx="8915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33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089D0A-32D2-4EC8-8FF9-6638E3F8D0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28089D0A-32D2-4EC8-8FF9-6638E3F8D0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FFDA2-ABE1-4FF2-8AD5-1BCDC47FC4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E4FFDA2-ABE1-4FF2-8AD5-1BCDC47FC4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8CB38CF-4C54-42FA-8C44-CD6FE1EA22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18CB38CF-4C54-42FA-8C44-CD6FE1EA22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167169-27BF-44C1-954D-38DB0B50BF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FF167169-27BF-44C1-954D-38DB0B50BF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98F08F-254D-4A35-8A26-011E537EAB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5498F08F-254D-4A35-8A26-011E537EAB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1030D7-072B-4A5C-992B-5BE08AA790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0D1030D7-072B-4A5C-992B-5BE08AA790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A1D0B9-8D54-40FE-9914-7123DDAA5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00A1D0B9-8D54-40FE-9914-7123DDAA50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9AE6CE-5571-46A3-BBD0-2DFB5C484C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399AE6CE-5571-46A3-BBD0-2DFB5C484C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Mikdash </a:t>
            </a:r>
            <a:b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Ushering in a New Era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>
                <a:solidFill>
                  <a:schemeClr val="accent5"/>
                </a:solidFill>
              </a:rPr>
              <a:t>The Mikdash represents stability with the new set of kruvim representing reaching out to the nations. </a:t>
            </a:r>
          </a:p>
          <a:p>
            <a:r>
              <a:rPr lang="en-GB" b="1" dirty="0" smtClean="0">
                <a:solidFill>
                  <a:schemeClr val="accent4"/>
                </a:solidFill>
              </a:rPr>
              <a:t>This explains why Shlomo is marrying Bat Pharaoh – it is time to reach  out and make political alliances through marriage.</a:t>
            </a:r>
          </a:p>
          <a:p>
            <a:r>
              <a:rPr lang="en-GB" b="1" dirty="0" smtClean="0">
                <a:solidFill>
                  <a:schemeClr val="accent5"/>
                </a:solidFill>
              </a:rPr>
              <a:t>This is good in theory but the problem is that it falls apart.</a:t>
            </a:r>
          </a:p>
          <a:p>
            <a:r>
              <a:rPr lang="en-GB" b="1" dirty="0" smtClean="0">
                <a:solidFill>
                  <a:schemeClr val="accent4"/>
                </a:solidFill>
              </a:rPr>
              <a:t>The Navi blames Shlomo</a:t>
            </a:r>
            <a:r>
              <a:rPr lang="en-GB" b="1" dirty="0">
                <a:solidFill>
                  <a:schemeClr val="accent4"/>
                </a:solidFill>
              </a:rPr>
              <a:t> </a:t>
            </a:r>
            <a:r>
              <a:rPr lang="en-GB" b="1" dirty="0" smtClean="0">
                <a:solidFill>
                  <a:schemeClr val="accent4"/>
                </a:solidFill>
              </a:rPr>
              <a:t>– he had good intentions but he overdid it. </a:t>
            </a:r>
          </a:p>
          <a:p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01709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פרק יא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0200"/>
            <a:ext cx="4419600" cy="5105400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וַיְהִי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לְעֵת זִקְנַת שְׁלֹמֹה</a:t>
            </a:r>
            <a:r>
              <a:rPr lang="he-IL" dirty="0">
                <a:cs typeface="David" pitchFamily="34" charset="-79"/>
              </a:rPr>
              <a:t> נָשָׁיו הִטּוּ אֶת-לְבָבוֹ אַחֲרֵי אֱלֹהִים אֲחֵרִים וְלֹא-הָיָה לְבָבוֹ שָׁלֵם עִם-יְהוָה אֱלֹהָיו כִּלְבַב דָּוִיד אָבִיו.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וַיֵּלֶךְ שְׁלֹמֹה אַחֲרֵי עַשְׁתֹּרֶת אֱלֹהֵי צִדֹנִים וְאַחֲרֵי מִלְכֹּם שִׁקֻּץ עַמֹּנִים.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וַיַּעַשׂ שְׁלֹמֹה הָרַע בְּעֵינֵי יְהוָה וְלֹא מִלֵּא אַחֲרֵי יְהוָה כְּדָוִד אָבִיו.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אָז יִבְנֶה שְׁלֹמֹה בָּמָה לִכְמוֹשׁ שִׁקֻּץ מוֹאָב בָּהָר אֲשֶׁר עַל-פְּנֵי יְרוּשָׁלִָם וּלְמֹלֶךְ שִׁקֻּץ בְּנֵי עַמּוֹן. </a:t>
            </a:r>
            <a:endParaRPr lang="he-IL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cs typeface="David" pitchFamily="34" charset="-79"/>
              </a:rPr>
              <a:t>וְכֵן עָשָׂה לְכָל-נָשָׁיו הַנָּכְרִיּוֹת מַקְטִירוֹת וּמְזַבְּחוֹת לֵאלֹהֵיהֶן. 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228600" y="1447800"/>
            <a:ext cx="44196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253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Shlomo starts making mistakes later in his life. 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228600" y="2209800"/>
            <a:ext cx="4419600" cy="4495800"/>
          </a:xfrm>
          <a:prstGeom prst="rightArrowCallout">
            <a:avLst>
              <a:gd name="adj1" fmla="val 9629"/>
              <a:gd name="adj2" fmla="val 19654"/>
              <a:gd name="adj3" fmla="val 5618"/>
              <a:gd name="adj4" fmla="val 9125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Shlomo built houses for his wives which would serve as embassies and provided places of worship for the visiting nations. The nations came to do trade.</a:t>
            </a:r>
          </a:p>
          <a:p>
            <a:pPr algn="ctr"/>
            <a:r>
              <a:rPr lang="en-GB" sz="2000" dirty="0" smtClean="0"/>
              <a:t>Once the Mikdash was built, bamot were no longer permitted but the people still want to serve G-d around the country. </a:t>
            </a:r>
          </a:p>
          <a:p>
            <a:pPr algn="ctr"/>
            <a:r>
              <a:rPr lang="en-GB" sz="2000" dirty="0" smtClean="0"/>
              <a:t>This law sounds like a business move so that the capital will get all the commerce. </a:t>
            </a:r>
          </a:p>
          <a:p>
            <a:pPr algn="ctr"/>
            <a:r>
              <a:rPr lang="en-GB" sz="2000" dirty="0" smtClean="0"/>
              <a:t>There is a bigger problem of taxation which leads to a revolt with Yeravam as the whistle-blower. 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02924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פרק יא</a:t>
            </a: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The Revolt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וְיָרָבְעָם בֶּן-נְבָט אֶפְרָתִי מִן-הַצְּרֵדָה וְשֵׁם אִמּוֹ צְרוּעָה אִשָּׁה אַלְמָנָה עֶבֶד לִשְׁלֹמֹה וַיָּרֶם יָד בַּמֶּלֶךְ.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וְזֶה הַדָּבָר אֲשֶׁר-הֵרִים יָד בַּמֶּלֶךְ שְׁלֹמֹה בָּנָה אֶת-הַמִּלּוֹא סָגַר אֶת-פֶּרֶץ עִיר דָּוִד אָבִיו.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וְהָאִישׁ יָרָבְעָם גִּבּוֹר חָיִל וַיַּרְא שְׁלֹמֹה אֶת-הַנַּעַר כִּי-עֹשֵׂה מְלָאכָה הוּא וַיַּפְקֵד אֹתוֹ לְכָל-סֵבֶל בֵּית יוֹסֵף.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endParaRPr lang="en-GB" b="1" dirty="0" smtClean="0"/>
          </a:p>
          <a:p>
            <a:r>
              <a:rPr lang="en-GB" b="1" dirty="0" smtClean="0">
                <a:solidFill>
                  <a:schemeClr val="accent4"/>
                </a:solidFill>
              </a:rPr>
              <a:t>Yeravam </a:t>
            </a:r>
            <a:r>
              <a:rPr lang="en-GB" b="1" dirty="0">
                <a:solidFill>
                  <a:schemeClr val="accent4"/>
                </a:solidFill>
              </a:rPr>
              <a:t>– taskmaster in charge of others </a:t>
            </a:r>
            <a:r>
              <a:rPr lang="en-GB" b="1" dirty="0" smtClean="0">
                <a:solidFill>
                  <a:schemeClr val="accent4"/>
                </a:solidFill>
              </a:rPr>
              <a:t>working and also liaison officer.</a:t>
            </a:r>
          </a:p>
        </p:txBody>
      </p:sp>
    </p:spTree>
    <p:extLst>
      <p:ext uri="{BB962C8B-B14F-4D97-AF65-F5344CB8AC3E}">
        <p14:creationId xmlns:p14="http://schemas.microsoft.com/office/powerpoint/2010/main" val="34618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3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ט</a:t>
            </a:r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The Milo, Cause of the Revolt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267200"/>
          </a:xfrm>
        </p:spPr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וַיִּשְׁלַח חִירָם לַמֶּלֶךְ מֵאָה וְעֶשְׂרִים כִּכַּר זָהָב.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וְזֶה דְבַר-הַמַּס אֲשֶׁר-הֶעֱלָה הַמֶּלֶךְ שְׁלֹמֹה לִבְנוֹת אֶת-בֵּית יְהוָה וְאֶת-בֵּיתוֹ וְאֶת-הַמִּלּוֹא וְאֵת חוֹמַת יְרוּשָׁלִָם וְאֶת-חָצֹר וְאֶת-מְגִדּוֹ וְאֶת-גָּזֶר.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פַּרְעֹה מֶלֶךְ-מִצְרַיִם עָלָה וַיִּלְכֹּד אֶת-גֶּזֶר וַיִּשְׂרְפָהּ בָּאֵשׁ וְאֶת-הַכְּנַעֲנִי הַיֹּשֵׁב בָּעִיר הָרָג וַיִּתְּנָהּ שִׁלֻּחִים לְבִתּוֹ אֵשֶׁת שְׁלֹמֹה.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כד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אַךְ בַּת-פַּרְעֹה עָלְתָה מֵעִיר דָּוִד אֶל-בֵּיתָהּ אֲשֶׁר בָּנָה-לָהּ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אָז בָּנָה אֶת-הַמִּלּוֹא</a:t>
            </a: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.</a:t>
            </a:r>
            <a:endParaRPr lang="he-IL" dirty="0"/>
          </a:p>
        </p:txBody>
      </p:sp>
      <p:sp>
        <p:nvSpPr>
          <p:cNvPr id="4" name="Up Arrow Callout 3"/>
          <p:cNvSpPr/>
          <p:nvPr/>
        </p:nvSpPr>
        <p:spPr>
          <a:xfrm>
            <a:off x="457200" y="5334000"/>
            <a:ext cx="8382000" cy="1371600"/>
          </a:xfrm>
          <a:prstGeom prst="up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This was the final blow. </a:t>
            </a:r>
          </a:p>
          <a:p>
            <a:pPr algn="ctr"/>
            <a:r>
              <a:rPr lang="en-GB" sz="2000" dirty="0" smtClean="0"/>
              <a:t>Yeravam leads the workers’ revolt and then goes into exile. 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37031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pPr rtl="1"/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פרק יב</a:t>
            </a:r>
            <a:b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Rechavam takes over in a time of unrest 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295400"/>
            <a:ext cx="6629400" cy="5410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וַיִּשְׁלְחוּ וַיִּקְרְאוּ-לוֹ </a:t>
            </a:r>
            <a:r>
              <a:rPr lang="he-IL" sz="2000" dirty="0" smtClean="0">
                <a:cs typeface="David" pitchFamily="34" charset="-79"/>
              </a:rPr>
              <a:t>וַיָּבֹא </a:t>
            </a:r>
            <a:r>
              <a:rPr lang="he-IL" sz="2000" dirty="0">
                <a:cs typeface="David" pitchFamily="34" charset="-79"/>
              </a:rPr>
              <a:t>יָרָבְעָם וְכָל-קְהַל יִשְׂרָאֵל וַיְדַבְּרוּ אֶל-רְחַבְעָם לֵאמֹר.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אָבִיךָ הִקְשָׁה אֶת-עֻלֵּנוּ וְאַתָּה עַתָּה הָקֵל מֵעֲבֹדַת אָבִיךָ הַקָּשָׁה וּמֵעֻלּוֹ הַכָּבֵד אֲשֶׁר-נָתַן עָלֵינוּ וְנַעַבְדֶךָּ. </a:t>
            </a:r>
            <a:endParaRPr lang="en-US" sz="20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אֲלֵיהֶם לְכוּ-עֹד שְׁלֹשָׁה יָמִים וְשׁוּבוּ אֵלָי וַיֵּלְכוּ הָעָם.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וַיִּוָּעַץ הַמֶּלֶךְ רְחַבְעָם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אֶת-הַזְּקֵנִים אֲשֶׁר-הָיוּ עֹמְדִים אֶת-פְּנֵי שְׁלֹמֹה אָבִיו בִּהְיֹתוֹ חַי </a:t>
            </a:r>
            <a:r>
              <a:rPr lang="he-IL" sz="2000" dirty="0">
                <a:cs typeface="David" pitchFamily="34" charset="-79"/>
              </a:rPr>
              <a:t>לֵאמֹר אֵיךְ אַתֶּם נוֹעָצִים לְהָשִׁיב אֶת-הָעָם-הַזֶּה דָּבָר.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 smtClean="0">
                <a:solidFill>
                  <a:schemeClr val="accent6"/>
                </a:solidFill>
                <a:cs typeface="David" pitchFamily="34" charset="-79"/>
              </a:rPr>
              <a:t>וַיְדַבְּרוּ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אֵלָיו לֵאמֹר אִם-הַיּוֹם תִּהְיֶה-עֶבֶד לָעָם הַזֶּה וַעֲבַדְתָּם וַעֲנִיתָם וְדִבַּרְתָּ אֲלֵיהֶם דְּבָרִים טוֹבִים וְהָיוּ לְךָ עֲבָדִים כָּל-הַיָּמִים.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וַיַּעֲזֹב אֶת-עֲצַת הַזְּקֵנִים אֲשֶׁר יְעָצֻהוּ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וַיִּוָּעַץ אֶת-הַיְלָדִים אֲשֶׁר גָּדְלוּ אִתּוֹ אֲשֶׁר הָעֹמְדִים לְפָנָיו. </a:t>
            </a:r>
            <a:endParaRPr lang="he-IL" sz="2000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וַיֹּאמֶר אֲלֵיהֶם מָה אַתֶּם נוֹעָצִים וְנָשִׁיב דָּבָר אֶת-הָעָם הַזֶּה אֲשֶׁר דִּבְּרוּ אֵלַי לֵאמֹר הָקֵל מִן-הָעֹל אֲשֶׁר-נָתַן אָבִיךָ עָלֵינוּ.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וַיְדַבְּרוּ אֵלָיו הַיְלָדִים אֲשֶׁר גָּדְלוּ אִתּוֹ לֵאמֹר כֹּה-תֹאמַר לָעָם הַזֶּה אֲשֶׁר דִּבְּרוּ אֵלֶיךָ לֵאמֹר אָבִיךָ הִכְבִּיד אֶת-עֻלֵּנוּ וְאַתָּה הָקֵל מֵעָלֵינוּ כֹּה תְּדַבֵּר אֲלֵיהֶם קָטָנִּי עָבָה מִמָּתְנֵי אָבִי.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 </a:t>
            </a:r>
            <a:endParaRPr lang="he-IL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9029" y="1752600"/>
            <a:ext cx="2561771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946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Lessen the workload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29028" y="2667000"/>
            <a:ext cx="2561772" cy="1752600"/>
          </a:xfrm>
          <a:prstGeom prst="rightArrowCallout">
            <a:avLst>
              <a:gd name="adj1" fmla="val 25000"/>
              <a:gd name="adj2" fmla="val 25000"/>
              <a:gd name="adj3" fmla="val 17208"/>
              <a:gd name="adj4" fmla="val 8083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elders tell him to give in to the people a little and they will serve him.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29028" y="4572000"/>
            <a:ext cx="2637972" cy="2057400"/>
          </a:xfrm>
          <a:prstGeom prst="rightArrowCallout">
            <a:avLst>
              <a:gd name="adj1" fmla="val 10254"/>
              <a:gd name="adj2" fmla="val 23157"/>
              <a:gd name="adj3" fmla="val 6948"/>
              <a:gd name="adj4" fmla="val 9035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His advisors tell him to show them who is boss and to squeeze them to the end. </a:t>
            </a:r>
          </a:p>
          <a:p>
            <a:pPr algn="ctr"/>
            <a:r>
              <a:rPr lang="en-GB" sz="2000" dirty="0" smtClean="0"/>
              <a:t>When the people hear this, they rebel.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24704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א פרק יב</a:t>
            </a:r>
            <a:b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Rechavam takes over in a time of unrest 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600200"/>
            <a:ext cx="51054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טו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2"/>
                </a:solidFill>
                <a:cs typeface="David" pitchFamily="34" charset="-79"/>
              </a:rPr>
              <a:t>וְלֹא-שָׁמַע הַמֶּלֶךְ אֶל-הָעָם כִּי-הָיְתָה סִבָּה מֵעִם יְהוָה לְמַעַן הָקִים אֶת-דְּבָרוֹ אֲשֶׁר דִּבֶּר יְהוָה בְּיַד אֲחִיָּה הַשִּׁילֹנִי אֶל-יָרָבְעָם בֶּן-נְבָט. </a:t>
            </a:r>
            <a:endParaRPr lang="en-US" sz="24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טז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וַיַּרְא כָּל-יִשְׂרָאֵל כִּי לֹא-שָׁמַע הַמֶּלֶךְ אֲלֵהֶם וַיָּשִׁבוּ הָעָם אֶת-הַמֶּלֶךְ דָּבָר לֵאמֹר מַה-לָּנוּ חֵלֶק בְּדָוִד וְלֹא-נַחֲלָה בְּבֶן-יִשַׁי לְאֹהָלֶיךָ יִשְׂרָאֵל עַתָּה רְאֵה בֵיתְךָ דָּוִד וַיֵּלֶךְ יִשְׂרָאֵל לְאֹהָלָיו. </a:t>
            </a:r>
            <a:endParaRPr lang="he-IL" sz="24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יז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וּבְנֵי יִשְׂרָאֵל הַיֹּשְׁבִים בְּעָרֵי יְהוּדָה וַיִּמְלֹךְ עֲלֵיהֶם רְחַבְעָם. </a:t>
            </a:r>
            <a:endParaRPr lang="he-IL" sz="2400" dirty="0" smtClean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03200" y="2743200"/>
            <a:ext cx="3302000" cy="2057400"/>
          </a:xfrm>
          <a:prstGeom prst="rightArrowCallout">
            <a:avLst>
              <a:gd name="adj1" fmla="val 25000"/>
              <a:gd name="adj2" fmla="val 25000"/>
              <a:gd name="adj3" fmla="val 12302"/>
              <a:gd name="adj4" fmla="val 86076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people are rebelling against the entire Bet David, not just against Rechavam. 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228600" y="1640114"/>
            <a:ext cx="3276600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79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This was all part of Shlomo’s punishment for not listening to G-d. </a:t>
            </a:r>
            <a:endParaRPr lang="he-IL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914400" y="5638800"/>
            <a:ext cx="7315200" cy="91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800" dirty="0">
                <a:cs typeface="David" pitchFamily="34" charset="-79"/>
              </a:rPr>
              <a:t>Political, social, religion reasons for revolt</a:t>
            </a:r>
            <a:r>
              <a:rPr lang="en-GB" sz="2800" dirty="0" smtClean="0">
                <a:cs typeface="David" pitchFamily="34" charset="-79"/>
              </a:rPr>
              <a:t>.</a:t>
            </a:r>
            <a:endParaRPr lang="en-US" sz="28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0129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1250</Words>
  <Application>Microsoft Office PowerPoint</Application>
  <PresentationFormat>On-screen Show (4:3)</PresentationFormat>
  <Paragraphs>102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ספר מלכים</vt:lpstr>
      <vt:lpstr>Melachim Alef Perakim 6 and 7  – What’s new in comparison to the Mishkan?</vt:lpstr>
      <vt:lpstr>Imagery Reflects Ideas</vt:lpstr>
      <vt:lpstr>The Mikdash  – Ushering in a New Era</vt:lpstr>
      <vt:lpstr>מלכים א פרק יא</vt:lpstr>
      <vt:lpstr>מלכים א פרק יא  – The Revolt</vt:lpstr>
      <vt:lpstr>פרק ט - The Milo, Cause of the Revolt</vt:lpstr>
      <vt:lpstr> מלכים א פרק יב - Rechavam takes over in a time of unrest </vt:lpstr>
      <vt:lpstr> מלכים א פרק יב - Rechavam takes over in a time of unrest </vt:lpstr>
      <vt:lpstr>דברי הימים ב פרק יא</vt:lpstr>
      <vt:lpstr>מלכים א פרק יב - Personal Motivation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ספר מלכים</dc:title>
  <dc:creator>Alexis</dc:creator>
  <cp:lastModifiedBy>Alexis</cp:lastModifiedBy>
  <cp:revision>79</cp:revision>
  <dcterms:created xsi:type="dcterms:W3CDTF">2006-08-16T00:00:00Z</dcterms:created>
  <dcterms:modified xsi:type="dcterms:W3CDTF">2013-09-17T18:26:28Z</dcterms:modified>
</cp:coreProperties>
</file>